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228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457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914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1430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1600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1828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>
            <p:ph type="body" sz="quarter" idx="13"/>
          </p:nvPr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12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" name="Body Level One…"/>
          <p:cNvSpPr txBox="1"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40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Type a quote here."/>
          <p:cNvSpPr txBox="1"/>
          <p:nvPr>
            <p:ph type="body" sz="quarter" idx="13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03" name="-Johnny Appleseed"/>
          <p:cNvSpPr txBox="1"/>
          <p:nvPr>
            <p:ph type="body" sz="quarter" idx="14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i="1" sz="70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Rectangle"/>
          <p:cNvSpPr/>
          <p:nvPr>
            <p:ph type="body" sz="half" idx="14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>
              <a:lnSpc>
                <a:spcPct val="150000"/>
              </a:lnSpc>
              <a:spcBef>
                <a:spcPts val="0"/>
              </a:spcBef>
              <a:buSzTx/>
              <a:buFontTx/>
              <a:buNone/>
              <a:defRPr sz="3800">
                <a:latin typeface="DIN Alternate"/>
                <a:ea typeface="DIN Alternate"/>
                <a:cs typeface="DIN Alternate"/>
                <a:sym typeface="DIN Alternate"/>
              </a:defRPr>
            </a:pPr>
          </a:p>
        </p:txBody>
      </p:sp>
      <p:sp>
        <p:nvSpPr>
          <p:cNvPr id="23" name="Line"/>
          <p:cNvSpPr/>
          <p:nvPr>
            <p:ph type="body" sz="quarter" idx="15"/>
          </p:nvPr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xfrm>
            <a:off x="22948899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Line"/>
          <p:cNvSpPr/>
          <p:nvPr>
            <p:ph type="body" sz="quarter" idx="13"/>
          </p:nvPr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42" name="Image"/>
          <p:cNvSpPr/>
          <p:nvPr>
            <p:ph type="pic" idx="14"/>
          </p:nvPr>
        </p:nvSpPr>
        <p:spPr>
          <a:xfrm>
            <a:off x="14122400" y="0"/>
            <a:ext cx="102616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Line"/>
          <p:cNvSpPr/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Line"/>
          <p:cNvSpPr/>
          <p:nvPr>
            <p:ph type="body" sz="quarter" idx="13"/>
          </p:nvPr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Line"/>
          <p:cNvSpPr/>
          <p:nvPr>
            <p:ph type="body" sz="quarter" idx="13"/>
          </p:nvPr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72" name="Image"/>
          <p:cNvSpPr/>
          <p:nvPr>
            <p:ph type="pic" idx="14"/>
          </p:nvPr>
        </p:nvSpPr>
        <p:spPr>
          <a:xfrm>
            <a:off x="0" y="0"/>
            <a:ext cx="12065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spcBef>
                <a:spcPts val="2500"/>
              </a:spcBef>
              <a:defRPr sz="4000"/>
            </a:lvl1pPr>
            <a:lvl2pPr marL="1143000" indent="-571500">
              <a:spcBef>
                <a:spcPts val="2500"/>
              </a:spcBef>
              <a:defRPr sz="4000"/>
            </a:lvl2pPr>
            <a:lvl3pPr marL="1714500" indent="-571500">
              <a:spcBef>
                <a:spcPts val="2500"/>
              </a:spcBef>
              <a:defRPr sz="4000"/>
            </a:lvl3pPr>
            <a:lvl4pPr marL="2286000" indent="-571500">
              <a:spcBef>
                <a:spcPts val="2500"/>
              </a:spcBef>
              <a:defRPr sz="4000"/>
            </a:lvl4pPr>
            <a:lvl5pPr marL="2857500" indent="-571500">
              <a:spcBef>
                <a:spcPts val="2500"/>
              </a:spcBef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Image"/>
          <p:cNvSpPr/>
          <p:nvPr>
            <p:ph type="pic" idx="13"/>
          </p:nvPr>
        </p:nvSpPr>
        <p:spPr>
          <a:xfrm>
            <a:off x="1016000" y="1016000"/>
            <a:ext cx="13970000" cy="9804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Image"/>
          <p:cNvSpPr/>
          <p:nvPr>
            <p:ph type="pic" sz="quarter" idx="14"/>
          </p:nvPr>
        </p:nvSpPr>
        <p:spPr>
          <a:xfrm>
            <a:off x="15240000" y="1016000"/>
            <a:ext cx="8128000" cy="477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Image"/>
          <p:cNvSpPr/>
          <p:nvPr>
            <p:ph type="pic" sz="quarter" idx="15"/>
          </p:nvPr>
        </p:nvSpPr>
        <p:spPr>
          <a:xfrm>
            <a:off x="15240000" y="6045200"/>
            <a:ext cx="8128000" cy="477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i="1" spc="39" sz="4000"/>
            </a:lvl1pPr>
            <a:lvl2pPr marL="0" indent="228600">
              <a:spcBef>
                <a:spcPts val="2000"/>
              </a:spcBef>
              <a:buSzTx/>
              <a:buFontTx/>
              <a:buNone/>
              <a:defRPr i="1" spc="39" sz="4000"/>
            </a:lvl2pPr>
            <a:lvl3pPr marL="0" indent="457200">
              <a:spcBef>
                <a:spcPts val="2000"/>
              </a:spcBef>
              <a:buSzTx/>
              <a:buFontTx/>
              <a:buNone/>
              <a:defRPr i="1" spc="39" sz="4000"/>
            </a:lvl3pPr>
            <a:lvl4pPr marL="0" indent="685800">
              <a:spcBef>
                <a:spcPts val="2000"/>
              </a:spcBef>
              <a:buSzTx/>
              <a:buFontTx/>
              <a:buNone/>
              <a:defRPr i="1" spc="39" sz="4000"/>
            </a:lvl4pPr>
            <a:lvl5pPr marL="0" indent="914400">
              <a:spcBef>
                <a:spcPts val="2000"/>
              </a:spcBef>
              <a:buSzTx/>
              <a:buFontTx/>
              <a:buNone/>
              <a:defRPr i="1" spc="39"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948899" y="12928600"/>
            <a:ext cx="419089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250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1270000" marR="0" indent="-635000" algn="l" defTabSz="8255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905000" marR="0" indent="-635000" algn="l" defTabSz="8255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2540000" marR="0" indent="-635000" algn="l" defTabSz="8255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3175000" marR="0" indent="-635000" algn="l" defTabSz="8255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3810000" marR="0" indent="-635000" algn="l" defTabSz="8255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4445000" marR="0" indent="-635000" algn="l" defTabSz="8255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5080000" marR="0" indent="-635000" algn="l" defTabSz="8255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5715000" marR="0" indent="-635000" algn="l" defTabSz="825500" rtl="0" latinLnBrk="0">
        <a:lnSpc>
          <a:spcPct val="100000"/>
        </a:lnSpc>
        <a:spcBef>
          <a:spcPts val="1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nandohdc/INF1805/tree/master/Projects/TF%20-%20Biblioteca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7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INF1805"/>
          <p:cNvSpPr txBox="1"/>
          <p:nvPr>
            <p:ph type="ctrTitle"/>
          </p:nvPr>
        </p:nvSpPr>
        <p:spPr>
          <a:xfrm>
            <a:off x="1016000" y="798115"/>
            <a:ext cx="22352000" cy="2502566"/>
          </a:xfrm>
          <a:prstGeom prst="rect">
            <a:avLst/>
          </a:prstGeom>
        </p:spPr>
        <p:txBody>
          <a:bodyPr anchor="t"/>
          <a:lstStyle/>
          <a:p>
            <a:pPr lvl="1"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pPr>
            <a:r>
              <a:t>INF1805</a:t>
            </a:r>
          </a:p>
        </p:txBody>
      </p:sp>
      <p:sp>
        <p:nvSpPr>
          <p:cNvPr id="129" name="Felipe Vieira Côrtes Fernando Homem da Costa…"/>
          <p:cNvSpPr txBox="1"/>
          <p:nvPr>
            <p:ph type="subTitle" sz="half" idx="1"/>
          </p:nvPr>
        </p:nvSpPr>
        <p:spPr>
          <a:xfrm>
            <a:off x="1016000" y="9023945"/>
            <a:ext cx="22518029" cy="3729336"/>
          </a:xfrm>
          <a:prstGeom prst="rect">
            <a:avLst/>
          </a:prstGeom>
        </p:spPr>
        <p:txBody>
          <a:bodyPr/>
          <a:lstStyle/>
          <a:p>
            <a:pPr defTabSz="775969">
              <a:lnSpc>
                <a:spcPct val="100000"/>
              </a:lnSpc>
              <a:defRPr sz="6580"/>
            </a:pPr>
            <a:r>
              <a:t>Felipe Vieira Côrtes</a:t>
            </a:r>
            <a:br/>
            <a:r>
              <a:t>Fernando Homem da Costa</a:t>
            </a:r>
            <a:endParaRPr sz="4512"/>
          </a:p>
          <a:p>
            <a:pPr defTabSz="775969">
              <a:defRPr sz="6580"/>
            </a:pPr>
            <a:br>
              <a:rPr sz="4512"/>
            </a:br>
            <a:r>
              <a:rPr sz="4512" u="sng">
                <a:hlinkClick r:id="rId2" invalidUrl="" action="" tgtFrame="" tooltip="" history="1" highlightClick="0" endSnd="0"/>
              </a:rPr>
              <a:t>GitHub</a:t>
            </a:r>
          </a:p>
        </p:txBody>
      </p:sp>
      <p:grpSp>
        <p:nvGrpSpPr>
          <p:cNvPr id="133" name="Group"/>
          <p:cNvGrpSpPr/>
          <p:nvPr/>
        </p:nvGrpSpPr>
        <p:grpSpPr>
          <a:xfrm>
            <a:off x="5913931" y="4019161"/>
            <a:ext cx="12556138" cy="3899678"/>
            <a:chOff x="0" y="0"/>
            <a:chExt cx="12556137" cy="3899677"/>
          </a:xfrm>
        </p:grpSpPr>
        <p:pic>
          <p:nvPicPr>
            <p:cNvPr id="130" name="nodemcu.png" descr="nodemcu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4328229" y="0"/>
              <a:ext cx="3899679" cy="38996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1" name="love-app-0.10.png" descr="love-app-0.10.pn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8656459" y="0"/>
              <a:ext cx="3899679" cy="38996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32" name="Unofficial_JavaScript_logo_2.svg.png" descr="Unofficial_JavaScript_logo_2.svg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0" y="0"/>
              <a:ext cx="3899678" cy="38996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136" name="Objetiv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Objetivo</a:t>
            </a:r>
          </a:p>
        </p:txBody>
      </p:sp>
      <p:sp>
        <p:nvSpPr>
          <p:cNvPr id="137" name="Nesta etapa final da disciplina INF1805 - Sistemas Reativos, o objetivo é desenvolver um projeto com aplicação real utilizando duas ou mais tecnologias aprendidas durante o curso.…"/>
          <p:cNvSpPr txBox="1"/>
          <p:nvPr>
            <p:ph type="body" idx="1"/>
          </p:nvPr>
        </p:nvSpPr>
        <p:spPr>
          <a:xfrm>
            <a:off x="1016000" y="2540000"/>
            <a:ext cx="22352000" cy="10529629"/>
          </a:xfrm>
          <a:prstGeom prst="rect">
            <a:avLst/>
          </a:prstGeom>
        </p:spPr>
        <p:txBody>
          <a:bodyPr/>
          <a:lstStyle/>
          <a:p>
            <a:pPr marL="577850" indent="-577850" defTabSz="751205">
              <a:spcBef>
                <a:spcPts val="1300"/>
              </a:spcBef>
              <a:defRPr sz="4095"/>
            </a:pPr>
            <a:r>
              <a:t>Nesta etapa final da disciplina INF1805 - Sistemas Reativos, o objetivo é desenvolver um projeto com aplicação real utilizando duas ou mais tecnologias aprendidas durante o curso.</a:t>
            </a:r>
          </a:p>
          <a:p>
            <a:pPr marL="577850" indent="-577850" defTabSz="751205">
              <a:spcBef>
                <a:spcPts val="1300"/>
              </a:spcBef>
              <a:defRPr sz="4095"/>
            </a:pPr>
            <a:r>
              <a:t>Tecnologias aprendidas:</a:t>
            </a:r>
          </a:p>
          <a:p>
            <a:pPr lvl="1" marL="1155700" indent="-577850" defTabSz="751205">
              <a:spcBef>
                <a:spcPts val="1300"/>
              </a:spcBef>
              <a:defRPr sz="4095"/>
            </a:pPr>
            <a:r>
              <a:t>Linguagens:</a:t>
            </a:r>
          </a:p>
          <a:p>
            <a:pPr lvl="2" marL="1733550" indent="-577850" defTabSz="751205">
              <a:spcBef>
                <a:spcPts val="1300"/>
              </a:spcBef>
              <a:defRPr sz="4095"/>
            </a:pPr>
            <a:r>
              <a:t>Arduino</a:t>
            </a:r>
          </a:p>
          <a:p>
            <a:pPr lvl="2" marL="1733550" indent="-577850" defTabSz="751205">
              <a:spcBef>
                <a:spcPts val="1300"/>
              </a:spcBef>
              <a:defRPr sz="4095"/>
            </a:pPr>
            <a:r>
              <a:t>Lua</a:t>
            </a:r>
          </a:p>
          <a:p>
            <a:pPr lvl="2" marL="1733550" indent="-577850" defTabSz="751205">
              <a:spcBef>
                <a:spcPts val="1300"/>
              </a:spcBef>
              <a:defRPr sz="4095"/>
            </a:pPr>
            <a:r>
              <a:t>Löve Framework</a:t>
            </a:r>
          </a:p>
          <a:p>
            <a:pPr lvl="2" marL="1733550" indent="-577850" defTabSz="751205">
              <a:spcBef>
                <a:spcPts val="1300"/>
              </a:spcBef>
              <a:defRPr sz="4095"/>
            </a:pPr>
            <a:r>
              <a:t>Céu/Terra</a:t>
            </a:r>
          </a:p>
          <a:p>
            <a:pPr lvl="1" marL="1155700" indent="-577850" defTabSz="751205">
              <a:spcBef>
                <a:spcPts val="1300"/>
              </a:spcBef>
              <a:defRPr sz="4095"/>
            </a:pPr>
            <a:r>
              <a:t>Microcontroladores:</a:t>
            </a:r>
          </a:p>
          <a:p>
            <a:pPr lvl="2" marL="1733550" indent="-577850" defTabSz="751205">
              <a:spcBef>
                <a:spcPts val="1300"/>
              </a:spcBef>
              <a:defRPr sz="4095"/>
            </a:pPr>
            <a:r>
              <a:t>Arduino</a:t>
            </a:r>
          </a:p>
          <a:p>
            <a:pPr lvl="2" marL="1733550" indent="-577850" defTabSz="751205">
              <a:spcBef>
                <a:spcPts val="1300"/>
              </a:spcBef>
              <a:defRPr sz="4095"/>
            </a:pPr>
            <a:r>
              <a:t>Nodemcu</a:t>
            </a:r>
          </a:p>
          <a:p>
            <a:pPr lvl="2" marL="1733550" indent="-577850" defTabSz="751205">
              <a:spcBef>
                <a:spcPts val="1300"/>
              </a:spcBef>
              <a:defRPr sz="4095"/>
            </a:pPr>
            <a:r>
              <a:t>Simulador de sensores de rede sem fio</a:t>
            </a:r>
          </a:p>
        </p:txBody>
      </p:sp>
      <p:pic>
        <p:nvPicPr>
          <p:cNvPr id="138" name="nodemcu.png" descr="nodemcu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1601625">
            <a:off x="20587850" y="4708939"/>
            <a:ext cx="2295882" cy="22958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love-app-0.10.png" descr="love-app-0.1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20574225">
            <a:off x="15889116" y="4708939"/>
            <a:ext cx="2295883" cy="229588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arduino-icon-17551.png" descr="arduino-icon-1755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20829434">
            <a:off x="18966964" y="8021179"/>
            <a:ext cx="3213551" cy="21867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lualogo.png" descr="lualogo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21156958">
            <a:off x="14353785" y="9415899"/>
            <a:ext cx="3228734" cy="32287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144" name="Linguagens:…"/>
          <p:cNvSpPr txBox="1"/>
          <p:nvPr>
            <p:ph type="body" sz="half" idx="1"/>
          </p:nvPr>
        </p:nvSpPr>
        <p:spPr>
          <a:xfrm>
            <a:off x="825500" y="2526931"/>
            <a:ext cx="11407486" cy="10186138"/>
          </a:xfrm>
          <a:prstGeom prst="rect">
            <a:avLst/>
          </a:prstGeom>
        </p:spPr>
        <p:txBody>
          <a:bodyPr/>
          <a:lstStyle/>
          <a:p>
            <a:pPr marL="558800" indent="-558800" defTabSz="726440">
              <a:spcBef>
                <a:spcPts val="1300"/>
              </a:spcBef>
              <a:defRPr sz="3959"/>
            </a:pPr>
            <a:r>
              <a:t>Linguagens:</a:t>
            </a:r>
          </a:p>
          <a:p>
            <a:pPr lvl="1" marL="1117600" indent="-558800" defTabSz="726440">
              <a:spcBef>
                <a:spcPts val="1300"/>
              </a:spcBef>
              <a:defRPr sz="3959"/>
            </a:pPr>
            <a:r>
              <a:t>Lua</a:t>
            </a:r>
          </a:p>
          <a:p>
            <a:pPr lvl="2" marL="1676400" indent="-558800" defTabSz="726440">
              <a:spcBef>
                <a:spcPts val="1300"/>
              </a:spcBef>
              <a:defRPr sz="3959"/>
            </a:pPr>
            <a:r>
              <a:t>Tratamento de eventos</a:t>
            </a:r>
          </a:p>
          <a:p>
            <a:pPr lvl="3" marL="2235200" indent="-558800" defTabSz="726440">
              <a:spcBef>
                <a:spcPts val="1300"/>
              </a:spcBef>
              <a:defRPr sz="3959"/>
            </a:pPr>
            <a:r>
              <a:t>Triggers</a:t>
            </a:r>
          </a:p>
          <a:p>
            <a:pPr lvl="3" marL="2235200" indent="-558800" defTabSz="726440">
              <a:spcBef>
                <a:spcPts val="1300"/>
              </a:spcBef>
              <a:defRPr sz="3959"/>
            </a:pPr>
            <a:r>
              <a:t>Timers</a:t>
            </a:r>
          </a:p>
          <a:p>
            <a:pPr lvl="1" marL="1117600" indent="-558800" defTabSz="726440">
              <a:spcBef>
                <a:spcPts val="1300"/>
              </a:spcBef>
              <a:defRPr sz="3959"/>
            </a:pPr>
            <a:r>
              <a:t>Framework LÖVE</a:t>
            </a:r>
          </a:p>
          <a:p>
            <a:pPr lvl="2" marL="1676400" indent="-558800" defTabSz="726440">
              <a:spcBef>
                <a:spcPts val="1300"/>
              </a:spcBef>
              <a:defRPr sz="3959"/>
            </a:pPr>
            <a:r>
              <a:t>Biblioteca MQTT</a:t>
            </a:r>
          </a:p>
          <a:p>
            <a:pPr lvl="2" marL="1676400" indent="-558800" defTabSz="726440">
              <a:spcBef>
                <a:spcPts val="1300"/>
              </a:spcBef>
              <a:defRPr sz="3959"/>
            </a:pPr>
            <a:r>
              <a:t>Tratamento de eventos</a:t>
            </a:r>
          </a:p>
          <a:p>
            <a:pPr lvl="2" marL="1676400" indent="-558800" defTabSz="726440">
              <a:spcBef>
                <a:spcPts val="1300"/>
              </a:spcBef>
              <a:defRPr sz="3959"/>
            </a:pPr>
            <a:r>
              <a:t>Timers</a:t>
            </a:r>
          </a:p>
          <a:p>
            <a:pPr lvl="1" marL="1117600" indent="-558800" defTabSz="726440">
              <a:spcBef>
                <a:spcPts val="1300"/>
              </a:spcBef>
              <a:defRPr sz="3959"/>
            </a:pPr>
            <a:r>
              <a:t>Javascript</a:t>
            </a:r>
          </a:p>
          <a:p>
            <a:pPr lvl="2" marL="1676400" indent="-558800" defTabSz="726440">
              <a:spcBef>
                <a:spcPts val="1300"/>
              </a:spcBef>
              <a:defRPr sz="3959"/>
            </a:pPr>
            <a:r>
              <a:t>Biblioteca MQTT - Terceiros</a:t>
            </a:r>
          </a:p>
          <a:p>
            <a:pPr lvl="2" marL="1676400" indent="-558800" defTabSz="726440">
              <a:spcBef>
                <a:spcPts val="1300"/>
              </a:spcBef>
              <a:defRPr sz="3959"/>
            </a:pPr>
            <a:r>
              <a:t>Tratamento de eventos</a:t>
            </a:r>
          </a:p>
        </p:txBody>
      </p:sp>
      <p:sp>
        <p:nvSpPr>
          <p:cNvPr id="145" name="Microcontrolador - Nodemcu…"/>
          <p:cNvSpPr txBox="1"/>
          <p:nvPr/>
        </p:nvSpPr>
        <p:spPr>
          <a:xfrm>
            <a:off x="12242799" y="2526931"/>
            <a:ext cx="11407486" cy="101861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lvl="1" marL="1270000" indent="-635000">
              <a:spcBef>
                <a:spcPts val="1500"/>
              </a:spcBef>
              <a:buSzPct val="75000"/>
              <a:buFont typeface="Zapf Dingbats"/>
              <a:buChar char="➤"/>
              <a:defRPr i="0" spc="0" sz="4500"/>
            </a:pPr>
            <a:r>
              <a:t>Microcontrolador - Nodemcu</a:t>
            </a:r>
          </a:p>
          <a:p>
            <a:pPr lvl="2" marL="1905000" indent="-635000">
              <a:spcBef>
                <a:spcPts val="1500"/>
              </a:spcBef>
              <a:buSzPct val="75000"/>
              <a:buFont typeface="Zapf Dingbats"/>
              <a:buChar char="➤"/>
              <a:defRPr i="0" spc="0" sz="4500"/>
            </a:pPr>
            <a:r>
              <a:t>Sensores</a:t>
            </a:r>
          </a:p>
          <a:p>
            <a:pPr lvl="3" marL="2540000" indent="-635000">
              <a:spcBef>
                <a:spcPts val="1500"/>
              </a:spcBef>
              <a:buSzPct val="75000"/>
              <a:buFont typeface="Zapf Dingbats"/>
              <a:buChar char="➤"/>
              <a:defRPr i="0" spc="0" sz="4500"/>
            </a:pPr>
            <a:r>
              <a:t>Temperatura</a:t>
            </a:r>
          </a:p>
          <a:p>
            <a:pPr lvl="3" marL="2540000" indent="-635000">
              <a:spcBef>
                <a:spcPts val="1500"/>
              </a:spcBef>
              <a:buSzPct val="75000"/>
              <a:buFont typeface="Zapf Dingbats"/>
              <a:buChar char="➤"/>
              <a:defRPr i="0" spc="0" sz="4500"/>
            </a:pPr>
            <a:r>
              <a:t>Ultrasom</a:t>
            </a:r>
          </a:p>
          <a:p>
            <a:pPr lvl="2" marL="1905000" indent="-635000">
              <a:spcBef>
                <a:spcPts val="1500"/>
              </a:spcBef>
              <a:buSzPct val="75000"/>
              <a:buFont typeface="Zapf Dingbats"/>
              <a:buChar char="➤"/>
              <a:defRPr i="0" spc="0" sz="4500"/>
            </a:pPr>
            <a:r>
              <a:t>Biblioteca MQTT</a:t>
            </a:r>
          </a:p>
          <a:p>
            <a:pPr lvl="2" marL="1905000" indent="-635000">
              <a:spcBef>
                <a:spcPts val="1500"/>
              </a:spcBef>
              <a:buSzPct val="75000"/>
              <a:buFont typeface="Zapf Dingbats"/>
              <a:buChar char="➤"/>
              <a:defRPr i="0" spc="0" sz="4500"/>
            </a:pPr>
            <a:r>
              <a:t>Tratamento de eventos</a:t>
            </a:r>
          </a:p>
          <a:p>
            <a:pPr lvl="3" marL="2540000" indent="-635000">
              <a:spcBef>
                <a:spcPts val="1500"/>
              </a:spcBef>
              <a:buSzPct val="75000"/>
              <a:buFont typeface="Zapf Dingbats"/>
              <a:buChar char="➤"/>
              <a:defRPr i="0" spc="0" sz="4500"/>
            </a:pPr>
            <a:r>
              <a:t>Triggers</a:t>
            </a:r>
          </a:p>
          <a:p>
            <a:pPr lvl="3" marL="2540000" indent="-635000">
              <a:spcBef>
                <a:spcPts val="1500"/>
              </a:spcBef>
              <a:buSzPct val="75000"/>
              <a:buFont typeface="Zapf Dingbats"/>
              <a:buChar char="➤"/>
              <a:defRPr i="0" spc="0" sz="4500"/>
            </a:pPr>
            <a:r>
              <a:t>Timers</a:t>
            </a:r>
          </a:p>
        </p:txBody>
      </p:sp>
      <p:sp>
        <p:nvSpPr>
          <p:cNvPr id="146" name="Tecnologias UTILIZAD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Tecnologias UTILIZADAS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149" name="Proje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Projeto</a:t>
            </a:r>
          </a:p>
        </p:txBody>
      </p:sp>
      <p:sp>
        <p:nvSpPr>
          <p:cNvPr id="150" name="Simular um sistema de disponibilidade de lugares, no caso o cenário é uma biblioteca.…"/>
          <p:cNvSpPr/>
          <p:nvPr>
            <p:ph type="body" idx="1"/>
          </p:nvPr>
        </p:nvSpPr>
        <p:spPr>
          <a:xfrm>
            <a:off x="1016000" y="2508252"/>
            <a:ext cx="15532100" cy="10160001"/>
          </a:xfrm>
          <a:prstGeom prst="rect">
            <a:avLst/>
          </a:prstGeom>
        </p:spPr>
        <p:txBody>
          <a:bodyPr/>
          <a:lstStyle/>
          <a:p>
            <a:pPr marL="536222" indent="-536222">
              <a:lnSpc>
                <a:spcPct val="150000"/>
              </a:lnSpc>
              <a:spcBef>
                <a:spcPts val="0"/>
              </a:spcBef>
              <a:defRPr sz="3800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Simular um sistema de disponibilidade de lugares, no caso o cenário é uma biblioteca.</a:t>
            </a:r>
          </a:p>
          <a:p>
            <a:pPr marL="536222" indent="-536222">
              <a:lnSpc>
                <a:spcPct val="150000"/>
              </a:lnSpc>
              <a:spcBef>
                <a:spcPts val="0"/>
              </a:spcBef>
              <a:defRPr sz="3800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Cada nodeMCU representa um lugar, quando um aluno desejar utilizar aquele lugar, bastará sentar na cadeira e o sensor deverá captar sua presença através de ultra-sons.</a:t>
            </a:r>
          </a:p>
          <a:p>
            <a:pPr marL="536222" indent="-536222">
              <a:lnSpc>
                <a:spcPct val="150000"/>
              </a:lnSpc>
              <a:spcBef>
                <a:spcPts val="0"/>
              </a:spcBef>
              <a:defRPr sz="3800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Essa informação será transmitida através do protocolo MQTT utilizado entre nodeMCU e o MQTT broker (servidor gratuito na web), e esse enviará mensagens para todos os seus clientes inscritos em determinado canal.</a:t>
            </a:r>
          </a:p>
          <a:p>
            <a:pPr marL="536222" indent="-536222">
              <a:lnSpc>
                <a:spcPct val="150000"/>
              </a:lnSpc>
              <a:spcBef>
                <a:spcPts val="0"/>
              </a:spcBef>
              <a:defRPr sz="3800"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Clientes por sua vez, são interfaces gráficas que irão representar os dados das mensagens recebidas para os usuários, sendo uma Web(Javascript) e uma GUI(Löve).</a:t>
            </a:r>
          </a:p>
        </p:txBody>
      </p:sp>
      <p:pic>
        <p:nvPicPr>
          <p:cNvPr id="151" name="nodemcu-2.png" descr="nodemcu-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20882355">
            <a:off x="16955715" y="2963060"/>
            <a:ext cx="5626002" cy="30321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154" name="DIFICULDADES ENCONTRADA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DIFICULDADES ENCONTRADAS</a:t>
            </a:r>
          </a:p>
        </p:txBody>
      </p:sp>
      <p:sp>
        <p:nvSpPr>
          <p:cNvPr id="155" name="Javascrip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Javascript</a:t>
            </a:r>
          </a:p>
          <a:p>
            <a:pPr lvl="1"/>
            <a:r>
              <a:t>MQTT Biblioteca de terceiros</a:t>
            </a:r>
          </a:p>
          <a:p>
            <a:pPr lvl="2"/>
            <a:r>
              <a:t>Documentação fraca e exemplos superficiais</a:t>
            </a:r>
          </a:p>
          <a:p>
            <a:pPr/>
            <a:r>
              <a:t>Löve</a:t>
            </a:r>
          </a:p>
          <a:p>
            <a:pPr lvl="1"/>
            <a:r>
              <a:t>MQTT Biblioteca de terceiros</a:t>
            </a:r>
          </a:p>
          <a:p>
            <a:pPr lvl="2"/>
            <a:r>
              <a:t>Documentação fraca e exemplos superficiais</a:t>
            </a:r>
          </a:p>
          <a:p>
            <a:pPr/>
            <a:r>
              <a:t>Lua</a:t>
            </a:r>
          </a:p>
          <a:p>
            <a:pPr/>
            <a:r>
              <a:t>Nodemcu</a:t>
            </a:r>
          </a:p>
          <a:p>
            <a:pPr lvl="1"/>
            <a:r>
              <a:t>Sensor de ultrassom - Lua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Line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3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</a:p>
        </p:txBody>
      </p:sp>
      <p:sp>
        <p:nvSpPr>
          <p:cNvPr id="158" name="Víde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Vídeo</a:t>
            </a:r>
          </a:p>
        </p:txBody>
      </p:sp>
      <p:pic>
        <p:nvPicPr>
          <p:cNvPr id="159" name="LOVE-SENSOR.mp4" descr="LOVE-SENSOR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611201" y="2276252"/>
            <a:ext cx="15161598" cy="11371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33000" fill="hold"/>
                                        <p:tgtEl>
                                          <p:spTgt spid="15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erguntas?"/>
          <p:cNvSpPr txBox="1"/>
          <p:nvPr>
            <p:ph type="body" sz="quarter" idx="1"/>
          </p:nvPr>
        </p:nvSpPr>
        <p:spPr>
          <a:xfrm>
            <a:off x="2490291" y="5550296"/>
            <a:ext cx="7175700" cy="3252392"/>
          </a:xfrm>
          <a:prstGeom prst="rect">
            <a:avLst/>
          </a:prstGeom>
        </p:spPr>
        <p:txBody>
          <a:bodyPr anchor="ctr"/>
          <a:lstStyle/>
          <a:p>
            <a:pPr marL="0" indent="0" algn="ctr">
              <a:buSzTx/>
              <a:buFontTx/>
              <a:buNone/>
              <a:defRPr sz="9000"/>
            </a:pPr>
            <a:r>
              <a:rPr sz="11000"/>
              <a:t>Perguntas</a:t>
            </a:r>
            <a:r>
              <a:t>?</a:t>
            </a:r>
          </a:p>
        </p:txBody>
      </p:sp>
      <p:pic>
        <p:nvPicPr>
          <p:cNvPr id="162" name="Forward.png" descr="Forwar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45740" y="3663648"/>
            <a:ext cx="11189928" cy="73853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Obrigado!"/>
          <p:cNvSpPr txBox="1"/>
          <p:nvPr>
            <p:ph type="body" idx="1"/>
          </p:nvPr>
        </p:nvSpPr>
        <p:spPr>
          <a:xfrm>
            <a:off x="15775" y="-48419"/>
            <a:ext cx="24384001" cy="13812838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sz="11000"/>
            </a:lvl1pPr>
          </a:lstStyle>
          <a:p>
            <a:pPr/>
            <a:r>
              <a:t>Obrigado!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